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6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11" b="-131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919670" y="1410820"/>
            <a:ext cx="5602127" cy="1418941"/>
            <a:chOff x="0" y="0"/>
            <a:chExt cx="160450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4509" cy="406400"/>
            </a:xfrm>
            <a:custGeom>
              <a:avLst/>
              <a:gdLst/>
              <a:ahLst/>
              <a:cxnLst/>
              <a:rect l="l" t="t" r="r" b="b"/>
              <a:pathLst>
                <a:path w="1604509" h="406400">
                  <a:moveTo>
                    <a:pt x="1401309" y="0"/>
                  </a:moveTo>
                  <a:cubicBezTo>
                    <a:pt x="1513533" y="0"/>
                    <a:pt x="1604509" y="90976"/>
                    <a:pt x="1604509" y="203200"/>
                  </a:cubicBezTo>
                  <a:cubicBezTo>
                    <a:pt x="1604509" y="315424"/>
                    <a:pt x="1513533" y="406400"/>
                    <a:pt x="14013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1000"/>
                  </a:srgbClr>
                </a:gs>
                <a:gs pos="100000">
                  <a:srgbClr val="2C49B4">
                    <a:alpha val="51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0450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53678" y="3752536"/>
            <a:ext cx="934110" cy="934110"/>
          </a:xfrm>
          <a:custGeom>
            <a:avLst/>
            <a:gdLst/>
            <a:ahLst/>
            <a:cxnLst/>
            <a:rect l="l" t="t" r="r" b="b"/>
            <a:pathLst>
              <a:path w="934110" h="934110">
                <a:moveTo>
                  <a:pt x="0" y="0"/>
                </a:moveTo>
                <a:lnTo>
                  <a:pt x="934111" y="0"/>
                </a:lnTo>
                <a:lnTo>
                  <a:pt x="934111" y="934110"/>
                </a:lnTo>
                <a:lnTo>
                  <a:pt x="0" y="93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31813" y="3714436"/>
            <a:ext cx="12321865" cy="401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7"/>
              </a:lnSpc>
            </a:pPr>
            <a:r>
              <a:rPr lang="en-US" sz="8551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Sales</a:t>
            </a:r>
          </a:p>
          <a:p>
            <a:pPr algn="l">
              <a:lnSpc>
                <a:spcPts val="10637"/>
              </a:lnSpc>
            </a:pPr>
            <a:r>
              <a:rPr lang="en-US" sz="8551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Analysis</a:t>
            </a:r>
          </a:p>
          <a:p>
            <a:pPr algn="l">
              <a:lnSpc>
                <a:spcPts val="10637"/>
              </a:lnSpc>
            </a:pPr>
            <a:endParaRPr lang="en-US" sz="8551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6974" y="448310"/>
            <a:ext cx="36203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Interns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A32D06-9B77-8B63-688F-FE2167327A8F}"/>
              </a:ext>
            </a:extLst>
          </p:cNvPr>
          <p:cNvSpPr txBox="1"/>
          <p:nvPr/>
        </p:nvSpPr>
        <p:spPr>
          <a:xfrm>
            <a:off x="13999761" y="8354669"/>
            <a:ext cx="4147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Jacob Maina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10</a:t>
            </a:r>
            <a:r>
              <a:rPr lang="en-US" sz="2400" b="1" baseline="30000" dirty="0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 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67955" y="2332378"/>
            <a:ext cx="11380546" cy="5622244"/>
            <a:chOff x="0" y="0"/>
            <a:chExt cx="1505339" cy="743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5339" cy="743671"/>
            </a:xfrm>
            <a:custGeom>
              <a:avLst/>
              <a:gdLst/>
              <a:ahLst/>
              <a:cxnLst/>
              <a:rect l="l" t="t" r="r" b="b"/>
              <a:pathLst>
                <a:path w="1505339" h="743671">
                  <a:moveTo>
                    <a:pt x="0" y="0"/>
                  </a:moveTo>
                  <a:lnTo>
                    <a:pt x="1505339" y="0"/>
                  </a:lnTo>
                  <a:lnTo>
                    <a:pt x="1505339" y="743671"/>
                  </a:lnTo>
                  <a:lnTo>
                    <a:pt x="0" y="74367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05339" cy="772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5662566" y="6211616"/>
            <a:ext cx="6977382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43633" y="3823205"/>
            <a:ext cx="7829190" cy="175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 </a:t>
            </a:r>
          </a:p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 YOUR ATTENTION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153525"/>
            <a:ext cx="6367467" cy="51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3"/>
              </a:lnSpc>
            </a:pPr>
            <a:r>
              <a:rPr lang="en-US" sz="2699" b="1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MUCHOKI JACOB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974" y="448310"/>
            <a:ext cx="36203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64FB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Interns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1" y="0"/>
            <a:ext cx="18276699" cy="4917940"/>
            <a:chOff x="0" y="0"/>
            <a:chExt cx="2831539" cy="761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539" cy="761918"/>
            </a:xfrm>
            <a:custGeom>
              <a:avLst/>
              <a:gdLst/>
              <a:ahLst/>
              <a:cxnLst/>
              <a:rect l="l" t="t" r="r" b="b"/>
              <a:pathLst>
                <a:path w="2831539" h="761918">
                  <a:moveTo>
                    <a:pt x="0" y="0"/>
                  </a:moveTo>
                  <a:lnTo>
                    <a:pt x="2831539" y="0"/>
                  </a:lnTo>
                  <a:lnTo>
                    <a:pt x="2831539" y="761918"/>
                  </a:lnTo>
                  <a:lnTo>
                    <a:pt x="0" y="761918"/>
                  </a:lnTo>
                  <a:close/>
                </a:path>
              </a:pathLst>
            </a:custGeom>
            <a:blipFill>
              <a:blip r:embed="rId2"/>
              <a:stretch>
                <a:fillRect t="-73800" b="-7380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71342" y="1028700"/>
            <a:ext cx="6144869" cy="3889240"/>
            <a:chOff x="0" y="0"/>
            <a:chExt cx="812800" cy="5144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14441"/>
            </a:xfrm>
            <a:custGeom>
              <a:avLst/>
              <a:gdLst/>
              <a:ahLst/>
              <a:cxnLst/>
              <a:rect l="l" t="t" r="r" b="b"/>
              <a:pathLst>
                <a:path w="812800" h="514441">
                  <a:moveTo>
                    <a:pt x="0" y="0"/>
                  </a:moveTo>
                  <a:lnTo>
                    <a:pt x="812800" y="0"/>
                  </a:lnTo>
                  <a:lnTo>
                    <a:pt x="812800" y="514441"/>
                  </a:lnTo>
                  <a:lnTo>
                    <a:pt x="0" y="51444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43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13473" y="3639748"/>
            <a:ext cx="4470059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13473" y="1589831"/>
            <a:ext cx="5402738" cy="156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2"/>
              </a:lnSpc>
            </a:pPr>
            <a:r>
              <a:rPr lang="en-US" sz="45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 to </a:t>
            </a:r>
          </a:p>
          <a:p>
            <a:pPr algn="l">
              <a:lnSpc>
                <a:spcPts val="6362"/>
              </a:lnSpc>
            </a:pPr>
            <a:r>
              <a:rPr lang="en-US" sz="45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5237" y="5638174"/>
            <a:ext cx="3072435" cy="53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08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7894" y="5638174"/>
            <a:ext cx="5468192" cy="53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08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of This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3097" y="6798633"/>
            <a:ext cx="5683490" cy="175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19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Business analysis helps organizations use data to identify trends, measure performance, and make informed decisions that drive growth.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7894" y="6798633"/>
            <a:ext cx="6144869" cy="175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19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To explore e-commerce sales data (2009–2011) and uncover insights on best-selling products, sales trends, and top-performing regions to support better business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9915" y="4431115"/>
            <a:ext cx="5000759" cy="5219130"/>
            <a:chOff x="0" y="0"/>
            <a:chExt cx="1317072" cy="1374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072" cy="1374586"/>
            </a:xfrm>
            <a:custGeom>
              <a:avLst/>
              <a:gdLst/>
              <a:ahLst/>
              <a:cxnLst/>
              <a:rect l="l" t="t" r="r" b="b"/>
              <a:pathLst>
                <a:path w="1317072" h="1374586">
                  <a:moveTo>
                    <a:pt x="38704" y="0"/>
                  </a:moveTo>
                  <a:lnTo>
                    <a:pt x="1278369" y="0"/>
                  </a:lnTo>
                  <a:cubicBezTo>
                    <a:pt x="1288633" y="0"/>
                    <a:pt x="1298478" y="4078"/>
                    <a:pt x="1305736" y="11336"/>
                  </a:cubicBezTo>
                  <a:cubicBezTo>
                    <a:pt x="1312995" y="18594"/>
                    <a:pt x="1317072" y="28439"/>
                    <a:pt x="1317072" y="38704"/>
                  </a:cubicBezTo>
                  <a:lnTo>
                    <a:pt x="1317072" y="1335882"/>
                  </a:lnTo>
                  <a:cubicBezTo>
                    <a:pt x="1317072" y="1346147"/>
                    <a:pt x="1312995" y="1355991"/>
                    <a:pt x="1305736" y="1363250"/>
                  </a:cubicBezTo>
                  <a:cubicBezTo>
                    <a:pt x="1298478" y="1370508"/>
                    <a:pt x="1288633" y="1374586"/>
                    <a:pt x="1278369" y="1374586"/>
                  </a:cubicBezTo>
                  <a:lnTo>
                    <a:pt x="38704" y="1374586"/>
                  </a:lnTo>
                  <a:cubicBezTo>
                    <a:pt x="28439" y="1374586"/>
                    <a:pt x="18594" y="1370508"/>
                    <a:pt x="11336" y="1363250"/>
                  </a:cubicBezTo>
                  <a:cubicBezTo>
                    <a:pt x="4078" y="1355991"/>
                    <a:pt x="0" y="1346147"/>
                    <a:pt x="0" y="1335882"/>
                  </a:cubicBezTo>
                  <a:lnTo>
                    <a:pt x="0" y="38704"/>
                  </a:lnTo>
                  <a:cubicBezTo>
                    <a:pt x="0" y="28439"/>
                    <a:pt x="4078" y="18594"/>
                    <a:pt x="11336" y="11336"/>
                  </a:cubicBezTo>
                  <a:cubicBezTo>
                    <a:pt x="18594" y="4078"/>
                    <a:pt x="28439" y="0"/>
                    <a:pt x="38704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17072" cy="140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60633" y="1300071"/>
            <a:ext cx="12600911" cy="2750044"/>
            <a:chOff x="0" y="0"/>
            <a:chExt cx="3318758" cy="724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18758" cy="724291"/>
            </a:xfrm>
            <a:custGeom>
              <a:avLst/>
              <a:gdLst/>
              <a:ahLst/>
              <a:cxnLst/>
              <a:rect l="l" t="t" r="r" b="b"/>
              <a:pathLst>
                <a:path w="3318758" h="724291">
                  <a:moveTo>
                    <a:pt x="15360" y="0"/>
                  </a:moveTo>
                  <a:lnTo>
                    <a:pt x="3303398" y="0"/>
                  </a:lnTo>
                  <a:cubicBezTo>
                    <a:pt x="3311882" y="0"/>
                    <a:pt x="3318758" y="6877"/>
                    <a:pt x="3318758" y="15360"/>
                  </a:cubicBezTo>
                  <a:lnTo>
                    <a:pt x="3318758" y="708932"/>
                  </a:lnTo>
                  <a:cubicBezTo>
                    <a:pt x="3318758" y="717415"/>
                    <a:pt x="3311882" y="724291"/>
                    <a:pt x="3303398" y="724291"/>
                  </a:cubicBezTo>
                  <a:lnTo>
                    <a:pt x="15360" y="724291"/>
                  </a:lnTo>
                  <a:cubicBezTo>
                    <a:pt x="11286" y="724291"/>
                    <a:pt x="7379" y="722673"/>
                    <a:pt x="4499" y="719793"/>
                  </a:cubicBezTo>
                  <a:cubicBezTo>
                    <a:pt x="1618" y="716912"/>
                    <a:pt x="0" y="713005"/>
                    <a:pt x="0" y="708932"/>
                  </a:cubicBezTo>
                  <a:lnTo>
                    <a:pt x="0" y="15360"/>
                  </a:lnTo>
                  <a:cubicBezTo>
                    <a:pt x="0" y="6877"/>
                    <a:pt x="6877" y="0"/>
                    <a:pt x="15360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18758" cy="752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29414" y="4431115"/>
            <a:ext cx="6413160" cy="5219130"/>
            <a:chOff x="0" y="0"/>
            <a:chExt cx="1689063" cy="1374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9063" cy="1374586"/>
            </a:xfrm>
            <a:custGeom>
              <a:avLst/>
              <a:gdLst/>
              <a:ahLst/>
              <a:cxnLst/>
              <a:rect l="l" t="t" r="r" b="b"/>
              <a:pathLst>
                <a:path w="1689063" h="1374586">
                  <a:moveTo>
                    <a:pt x="30180" y="0"/>
                  </a:moveTo>
                  <a:lnTo>
                    <a:pt x="1658883" y="0"/>
                  </a:lnTo>
                  <a:cubicBezTo>
                    <a:pt x="1675551" y="0"/>
                    <a:pt x="1689063" y="13512"/>
                    <a:pt x="1689063" y="30180"/>
                  </a:cubicBezTo>
                  <a:lnTo>
                    <a:pt x="1689063" y="1344406"/>
                  </a:lnTo>
                  <a:cubicBezTo>
                    <a:pt x="1689063" y="1361074"/>
                    <a:pt x="1675551" y="1374586"/>
                    <a:pt x="1658883" y="1374586"/>
                  </a:cubicBezTo>
                  <a:lnTo>
                    <a:pt x="30180" y="1374586"/>
                  </a:lnTo>
                  <a:cubicBezTo>
                    <a:pt x="13512" y="1374586"/>
                    <a:pt x="0" y="1361074"/>
                    <a:pt x="0" y="1344406"/>
                  </a:cubicBezTo>
                  <a:lnTo>
                    <a:pt x="0" y="30180"/>
                  </a:lnTo>
                  <a:cubicBezTo>
                    <a:pt x="0" y="13512"/>
                    <a:pt x="13512" y="0"/>
                    <a:pt x="30180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89063" cy="1403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03721" y="4757737"/>
            <a:ext cx="5955087" cy="771525"/>
            <a:chOff x="0" y="0"/>
            <a:chExt cx="2419503" cy="3134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9503" cy="313464"/>
            </a:xfrm>
            <a:custGeom>
              <a:avLst/>
              <a:gdLst/>
              <a:ahLst/>
              <a:cxnLst/>
              <a:rect l="l" t="t" r="r" b="b"/>
              <a:pathLst>
                <a:path w="2419503" h="313464">
                  <a:moveTo>
                    <a:pt x="2216303" y="0"/>
                  </a:moveTo>
                  <a:cubicBezTo>
                    <a:pt x="2328527" y="0"/>
                    <a:pt x="2419503" y="70171"/>
                    <a:pt x="2419503" y="156732"/>
                  </a:cubicBezTo>
                  <a:cubicBezTo>
                    <a:pt x="2419503" y="243293"/>
                    <a:pt x="2328527" y="313464"/>
                    <a:pt x="2216303" y="313464"/>
                  </a:cubicBezTo>
                  <a:lnTo>
                    <a:pt x="203200" y="313464"/>
                  </a:lnTo>
                  <a:cubicBezTo>
                    <a:pt x="90976" y="313464"/>
                    <a:pt x="0" y="243293"/>
                    <a:pt x="0" y="156732"/>
                  </a:cubicBezTo>
                  <a:cubicBezTo>
                    <a:pt x="0" y="701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4FB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419503" cy="34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55999" y="4757737"/>
            <a:ext cx="6164354" cy="771525"/>
            <a:chOff x="0" y="0"/>
            <a:chExt cx="2419503" cy="3028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19503" cy="302823"/>
            </a:xfrm>
            <a:custGeom>
              <a:avLst/>
              <a:gdLst/>
              <a:ahLst/>
              <a:cxnLst/>
              <a:rect l="l" t="t" r="r" b="b"/>
              <a:pathLst>
                <a:path w="2419503" h="302823">
                  <a:moveTo>
                    <a:pt x="2216303" y="0"/>
                  </a:moveTo>
                  <a:cubicBezTo>
                    <a:pt x="2328527" y="0"/>
                    <a:pt x="2419503" y="67789"/>
                    <a:pt x="2419503" y="151411"/>
                  </a:cubicBezTo>
                  <a:cubicBezTo>
                    <a:pt x="2419503" y="235034"/>
                    <a:pt x="2328527" y="302823"/>
                    <a:pt x="2216303" y="302823"/>
                  </a:cubicBezTo>
                  <a:lnTo>
                    <a:pt x="203200" y="302823"/>
                  </a:lnTo>
                  <a:cubicBezTo>
                    <a:pt x="90976" y="302823"/>
                    <a:pt x="0" y="235034"/>
                    <a:pt x="0" y="151411"/>
                  </a:cubicBezTo>
                  <a:cubicBezTo>
                    <a:pt x="0" y="677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4FB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19503" cy="3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88755" y="119485"/>
            <a:ext cx="12373256" cy="103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2"/>
              </a:lnSpc>
            </a:pPr>
            <a:r>
              <a:rPr lang="en-US" sz="5078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15564" y="4928552"/>
            <a:ext cx="46654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 Summary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3001" y="4981575"/>
            <a:ext cx="46654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Data Columns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13652" y="5575450"/>
            <a:ext cx="4367335" cy="407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3239"/>
              </a:lnSpc>
              <a:buFont typeface="Arial"/>
              <a:buChar char="•"/>
            </a:pPr>
            <a:r>
              <a:rPr lang="en-US" sz="1999" b="1" spc="35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Source: </a:t>
            </a:r>
            <a:r>
              <a:rPr lang="en-US" sz="1999" spc="35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Online Retail II</a:t>
            </a:r>
          </a:p>
          <a:p>
            <a:pPr marL="431799" lvl="1" indent="-215899" algn="l">
              <a:lnSpc>
                <a:spcPts val="3239"/>
              </a:lnSpc>
              <a:buFont typeface="Arial"/>
              <a:buChar char="•"/>
            </a:pPr>
            <a:r>
              <a:rPr lang="en-US" sz="1999" b="1" spc="35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Period Covered: 01</a:t>
            </a:r>
            <a:r>
              <a:rPr lang="en-US" sz="1999" spc="35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/12/2009 – 09/12/2011</a:t>
            </a:r>
          </a:p>
          <a:p>
            <a:pPr marL="431799" lvl="1" indent="-215899" algn="l">
              <a:lnSpc>
                <a:spcPts val="3239"/>
              </a:lnSpc>
              <a:buFont typeface="Arial"/>
              <a:buChar char="•"/>
            </a:pPr>
            <a:r>
              <a:rPr lang="en-US" sz="1999" b="1" spc="35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Type:</a:t>
            </a:r>
            <a:r>
              <a:rPr lang="en-US" sz="1999" spc="35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 UK-based non-store online retailer</a:t>
            </a:r>
          </a:p>
          <a:p>
            <a:pPr marL="431799" lvl="1" indent="-215899" algn="l">
              <a:lnSpc>
                <a:spcPts val="3239"/>
              </a:lnSpc>
              <a:buFont typeface="Arial"/>
              <a:buChar char="•"/>
            </a:pPr>
            <a:r>
              <a:rPr lang="en-US" sz="1999" b="1" spc="35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 Products</a:t>
            </a:r>
            <a:r>
              <a:rPr lang="en-US" sz="1999" spc="35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All-occasion giftware</a:t>
            </a:r>
          </a:p>
          <a:p>
            <a:pPr marL="431799" lvl="1" indent="-215899" algn="l">
              <a:lnSpc>
                <a:spcPts val="3239"/>
              </a:lnSpc>
              <a:buFont typeface="Arial"/>
              <a:buChar char="•"/>
            </a:pPr>
            <a:r>
              <a:rPr lang="en-US" sz="1999" b="1" spc="35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Type:</a:t>
            </a:r>
            <a:r>
              <a:rPr lang="en-US" sz="1999" spc="35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 Mostly wholesalers</a:t>
            </a:r>
          </a:p>
          <a:p>
            <a:pPr algn="l">
              <a:lnSpc>
                <a:spcPts val="3239"/>
              </a:lnSpc>
            </a:pPr>
            <a:endParaRPr lang="en-US" sz="1999" spc="35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36681" y="1528854"/>
            <a:ext cx="11742146" cy="220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3"/>
              </a:lnSpc>
            </a:pPr>
            <a:r>
              <a:rPr lang="en-US" sz="2199" spc="3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The dataset used in this analysis is the Online Retail II dataset, which contains all transactions for a UK-based, non-store online retailer between 1st December 2009 and 9th December 2011.</a:t>
            </a:r>
          </a:p>
          <a:p>
            <a:pPr algn="just">
              <a:lnSpc>
                <a:spcPts val="3563"/>
              </a:lnSpc>
            </a:pPr>
            <a:r>
              <a:rPr lang="en-US" sz="2199" spc="3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 The company mainly sells unique all-occasion giftware, and many of its customers are wholesalers.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29414" y="5654944"/>
            <a:ext cx="6413160" cy="434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InvoiceNo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Transaction ID 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StockCode: Product code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Description: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 Product name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Quantity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Items sold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UnitPrice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Price per unit (£)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InvoiceDate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Transaction date/time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CustomerID: 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Customer ID</a:t>
            </a:r>
          </a:p>
          <a:p>
            <a:pPr marL="514711" lvl="1" indent="-257355" algn="l">
              <a:lnSpc>
                <a:spcPts val="3862"/>
              </a:lnSpc>
              <a:buFont typeface="Arial"/>
              <a:buChar char="•"/>
            </a:pPr>
            <a:r>
              <a:rPr lang="en-US" sz="2384" b="1" spc="42">
                <a:solidFill>
                  <a:srgbClr val="40415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Country</a:t>
            </a:r>
            <a:r>
              <a:rPr lang="en-US" sz="2384" spc="42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: Customer location</a:t>
            </a:r>
          </a:p>
          <a:p>
            <a:pPr algn="l">
              <a:lnSpc>
                <a:spcPts val="3862"/>
              </a:lnSpc>
            </a:pPr>
            <a:endParaRPr lang="en-US" sz="2384" spc="42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Freeform 23"/>
          <p:cNvSpPr/>
          <p:nvPr/>
        </p:nvSpPr>
        <p:spPr>
          <a:xfrm flipH="1">
            <a:off x="14151567" y="7258050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3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3" y="3958281"/>
                </a:lnTo>
                <a:lnTo>
                  <a:pt x="5982013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1" y="0"/>
            <a:ext cx="18276699" cy="3158697"/>
            <a:chOff x="0" y="0"/>
            <a:chExt cx="2831539" cy="48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539" cy="489365"/>
            </a:xfrm>
            <a:custGeom>
              <a:avLst/>
              <a:gdLst/>
              <a:ahLst/>
              <a:cxnLst/>
              <a:rect l="l" t="t" r="r" b="b"/>
              <a:pathLst>
                <a:path w="2831539" h="489365">
                  <a:moveTo>
                    <a:pt x="0" y="0"/>
                  </a:moveTo>
                  <a:lnTo>
                    <a:pt x="2831539" y="0"/>
                  </a:lnTo>
                  <a:lnTo>
                    <a:pt x="2831539" y="489365"/>
                  </a:lnTo>
                  <a:lnTo>
                    <a:pt x="0" y="489365"/>
                  </a:lnTo>
                  <a:close/>
                </a:path>
              </a:pathLst>
            </a:custGeom>
            <a:blipFill>
              <a:blip r:embed="rId2"/>
              <a:stretch>
                <a:fillRect t="-142751" b="-1427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76068" y="601521"/>
            <a:ext cx="8541482" cy="2557177"/>
            <a:chOff x="0" y="0"/>
            <a:chExt cx="1129807" cy="3382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9807" cy="338245"/>
            </a:xfrm>
            <a:custGeom>
              <a:avLst/>
              <a:gdLst/>
              <a:ahLst/>
              <a:cxnLst/>
              <a:rect l="l" t="t" r="r" b="b"/>
              <a:pathLst>
                <a:path w="1129807" h="338245">
                  <a:moveTo>
                    <a:pt x="0" y="0"/>
                  </a:moveTo>
                  <a:lnTo>
                    <a:pt x="1129807" y="0"/>
                  </a:lnTo>
                  <a:lnTo>
                    <a:pt x="1129807" y="338245"/>
                  </a:lnTo>
                  <a:lnTo>
                    <a:pt x="0" y="338245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129807" cy="366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2015976" y="2387476"/>
            <a:ext cx="7128024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15976" y="653063"/>
            <a:ext cx="7801574" cy="236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2"/>
              </a:lnSpc>
            </a:pPr>
            <a:r>
              <a:rPr lang="en-US" sz="45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</a:t>
            </a:r>
          </a:p>
          <a:p>
            <a:pPr algn="l">
              <a:lnSpc>
                <a:spcPts val="6362"/>
              </a:lnSpc>
            </a:pPr>
            <a:r>
              <a:rPr lang="en-US" sz="454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Preparation and Analysis</a:t>
            </a:r>
          </a:p>
          <a:p>
            <a:pPr algn="l">
              <a:lnSpc>
                <a:spcPts val="6362"/>
              </a:lnSpc>
            </a:pPr>
            <a:endParaRPr lang="en-US" sz="4544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9759" y="3623266"/>
            <a:ext cx="3072435" cy="53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08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Excel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1998" y="3621110"/>
            <a:ext cx="4195719" cy="53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08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SQL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79707" y="3623266"/>
            <a:ext cx="3873475" cy="53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08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Power BI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1883" y="4580988"/>
            <a:ext cx="4636869" cy="458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Checked and corrected data types for all columns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Added OrderDetail column to flag valid and invalid invoices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Created Sales column (Quantity × UnitPrice)</a:t>
            </a:r>
          </a:p>
          <a:p>
            <a:pPr algn="l">
              <a:lnSpc>
                <a:spcPts val="4697"/>
              </a:lnSpc>
            </a:pPr>
            <a:endParaRPr lang="en-US" sz="2499" spc="44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04502" y="4580988"/>
            <a:ext cx="3859193" cy="401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Merged 2009–2010 and 2010–2011 datasets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Removed duplicate records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 spc="44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Handled missing values</a:t>
            </a:r>
          </a:p>
          <a:p>
            <a:pPr algn="l">
              <a:lnSpc>
                <a:spcPts val="4049"/>
              </a:lnSpc>
            </a:pPr>
            <a:endParaRPr lang="en-US" sz="2499" spc="44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59445" y="4580988"/>
            <a:ext cx="4499855" cy="401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Imported cleaned dataset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Created measures for key KPIs</a:t>
            </a:r>
          </a:p>
          <a:p>
            <a:pPr marL="539746" lvl="1" indent="-269873" algn="l">
              <a:lnSpc>
                <a:spcPts val="4049"/>
              </a:lnSpc>
              <a:buFont typeface="Arial"/>
              <a:buChar char="•"/>
            </a:pPr>
            <a:r>
              <a:rPr lang="en-US" sz="2499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Built interactive dashboards for data visualization</a:t>
            </a:r>
          </a:p>
          <a:p>
            <a:pPr algn="l">
              <a:lnSpc>
                <a:spcPts val="4049"/>
              </a:lnSpc>
            </a:pPr>
            <a:endParaRPr lang="en-US" sz="2499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8629" y="1698306"/>
            <a:ext cx="11153775" cy="6263581"/>
          </a:xfrm>
          <a:custGeom>
            <a:avLst/>
            <a:gdLst/>
            <a:ahLst/>
            <a:cxnLst/>
            <a:rect l="l" t="t" r="r" b="b"/>
            <a:pathLst>
              <a:path w="11153775" h="6263581">
                <a:moveTo>
                  <a:pt x="0" y="0"/>
                </a:moveTo>
                <a:lnTo>
                  <a:pt x="11153775" y="0"/>
                </a:lnTo>
                <a:lnTo>
                  <a:pt x="11153775" y="6263581"/>
                </a:lnTo>
                <a:lnTo>
                  <a:pt x="0" y="6263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" b="-5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2000" y="-5306"/>
            <a:ext cx="12373256" cy="103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2"/>
              </a:lnSpc>
            </a:pPr>
            <a:r>
              <a:rPr lang="en-US" sz="5078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Dashboard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09866"/>
            <a:ext cx="6710516" cy="481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a clear view of overall-business performance.</a:t>
            </a: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top-selling products, sales trends over time, and top-performing regions.</a:t>
            </a:r>
          </a:p>
          <a:p>
            <a:pPr marL="539754" lvl="1" indent="-269877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Displays key KPIs:</a:t>
            </a:r>
          </a:p>
          <a:p>
            <a:pPr marL="1079509" lvl="2" indent="-359836" algn="just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Customers</a:t>
            </a:r>
          </a:p>
          <a:p>
            <a:pPr marL="1079509" lvl="2" indent="-359836" algn="just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Quantity</a:t>
            </a:r>
          </a:p>
          <a:p>
            <a:pPr marL="1079509" lvl="2" indent="-359836" algn="just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Orders</a:t>
            </a:r>
          </a:p>
          <a:p>
            <a:pPr marL="1079509" lvl="2" indent="-359836" algn="just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Sales/Revenue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1226" y="7073901"/>
            <a:ext cx="9245798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Includes interactive filters: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Country – shows sales by region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Year &amp; Month – tracks sales performance over time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Invoice Details – distinguishes valid and cancelled orders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8655" y="9106535"/>
            <a:ext cx="169606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users to analyze trends, monitor performance, and make informed business decisions.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2599" y="783657"/>
            <a:ext cx="8641067" cy="4774326"/>
          </a:xfrm>
          <a:custGeom>
            <a:avLst/>
            <a:gdLst/>
            <a:ahLst/>
            <a:cxnLst/>
            <a:rect l="l" t="t" r="r" b="b"/>
            <a:pathLst>
              <a:path w="10636917" h="4774326">
                <a:moveTo>
                  <a:pt x="0" y="0"/>
                </a:moveTo>
                <a:lnTo>
                  <a:pt x="10636917" y="0"/>
                </a:lnTo>
                <a:lnTo>
                  <a:pt x="10636917" y="4774326"/>
                </a:lnTo>
                <a:lnTo>
                  <a:pt x="0" y="4774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528636" y="5905501"/>
            <a:ext cx="8448471" cy="4384470"/>
          </a:xfrm>
          <a:custGeom>
            <a:avLst/>
            <a:gdLst/>
            <a:ahLst/>
            <a:cxnLst/>
            <a:rect l="l" t="t" r="r" b="b"/>
            <a:pathLst>
              <a:path w="8448471" h="5056118">
                <a:moveTo>
                  <a:pt x="0" y="0"/>
                </a:moveTo>
                <a:lnTo>
                  <a:pt x="8448470" y="0"/>
                </a:lnTo>
                <a:lnTo>
                  <a:pt x="8448470" y="5056119"/>
                </a:lnTo>
                <a:lnTo>
                  <a:pt x="0" y="50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1228" y="-95250"/>
            <a:ext cx="7161639" cy="175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Product Performance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7758" y="2214428"/>
            <a:ext cx="7430442" cy="3400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Manual Description product recorded the highest total sales between 2009 and 2011.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The chart displays the top 5 best-selling products based on total sales.</a:t>
            </a:r>
          </a:p>
          <a:p>
            <a:pPr algn="l">
              <a:lnSpc>
                <a:spcPts val="4535"/>
              </a:lnSpc>
            </a:pPr>
            <a:endParaRPr lang="en-US" sz="2799" spc="50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7758" y="6817990"/>
            <a:ext cx="8116242" cy="340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Pie chart shows the percentage of valid vs. cancelled invoices.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Products with valid invoices represent the largest quantity sold, indicating stronger sales performance.</a:t>
            </a:r>
          </a:p>
          <a:p>
            <a:pPr algn="l">
              <a:lnSpc>
                <a:spcPts val="4535"/>
              </a:lnSpc>
            </a:pPr>
            <a:endParaRPr lang="en-US" sz="2799" spc="5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6741" y="3972422"/>
            <a:ext cx="11301259" cy="6314578"/>
          </a:xfrm>
          <a:custGeom>
            <a:avLst/>
            <a:gdLst/>
            <a:ahLst/>
            <a:cxnLst/>
            <a:rect l="l" t="t" r="r" b="b"/>
            <a:pathLst>
              <a:path w="11301259" h="6314578">
                <a:moveTo>
                  <a:pt x="0" y="0"/>
                </a:moveTo>
                <a:lnTo>
                  <a:pt x="11301259" y="0"/>
                </a:lnTo>
                <a:lnTo>
                  <a:pt x="11301259" y="6314578"/>
                </a:lnTo>
                <a:lnTo>
                  <a:pt x="0" y="6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228" y="-95250"/>
            <a:ext cx="7161639" cy="175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Monthly Sales Performance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0338" y="2030073"/>
            <a:ext cx="15206815" cy="2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November, October, December, and September recorded the highest sales performance.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November shows the peak sales month across all years.</a:t>
            </a:r>
          </a:p>
          <a:p>
            <a:pPr algn="l">
              <a:lnSpc>
                <a:spcPts val="4535"/>
              </a:lnSpc>
            </a:pPr>
            <a:endParaRPr lang="en-US" sz="2799" spc="5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0338" y="4166722"/>
            <a:ext cx="6431525" cy="397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Overall sales display an upward trajectory over the months between 2009 and 2011.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Indicates strong seasonal trends, with increased sales toward the year-end period.</a:t>
            </a:r>
          </a:p>
          <a:p>
            <a:pPr algn="l">
              <a:lnSpc>
                <a:spcPts val="4535"/>
              </a:lnSpc>
            </a:pPr>
            <a:endParaRPr lang="en-US" sz="2799" spc="5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3600" y="1562100"/>
            <a:ext cx="8291662" cy="8305800"/>
          </a:xfrm>
          <a:custGeom>
            <a:avLst/>
            <a:gdLst/>
            <a:ahLst/>
            <a:cxnLst/>
            <a:rect l="l" t="t" r="r" b="b"/>
            <a:pathLst>
              <a:path w="5738494" h="5904527">
                <a:moveTo>
                  <a:pt x="0" y="0"/>
                </a:moveTo>
                <a:lnTo>
                  <a:pt x="5738494" y="0"/>
                </a:lnTo>
                <a:lnTo>
                  <a:pt x="5738494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7758" y="102168"/>
            <a:ext cx="7161639" cy="175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Regional </a:t>
            </a:r>
          </a:p>
          <a:p>
            <a:pPr algn="l">
              <a:lnSpc>
                <a:spcPts val="7062"/>
              </a:lnSpc>
            </a:pPr>
            <a:r>
              <a:rPr lang="en-US" sz="5044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Performance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5120" y="2656879"/>
            <a:ext cx="7758880" cy="568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United Kingdom recorded the highest total sales among all regions.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The chart highlights the top 10 regions contributing most to overall revenue.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Shows clear regional variations in sales performance.</a:t>
            </a:r>
          </a:p>
          <a:p>
            <a:pPr marL="604515" lvl="1" indent="-302257" algn="l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Indicates the UK as the primary market, with other regions showing potential for growth.</a:t>
            </a:r>
          </a:p>
          <a:p>
            <a:pPr algn="l">
              <a:lnSpc>
                <a:spcPts val="4535"/>
              </a:lnSpc>
            </a:pPr>
            <a:endParaRPr lang="en-US" sz="2799" spc="5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77655" y="614710"/>
            <a:ext cx="12373256" cy="103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2"/>
              </a:lnSpc>
            </a:pPr>
            <a:r>
              <a:rPr lang="en-US" sz="5078" b="1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Recommendations 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01326" y="2425826"/>
            <a:ext cx="16125915" cy="683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Focus on best-selling products such as Manual Description to maximize revenue.</a:t>
            </a:r>
          </a:p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Boost marketing and inventory during peak months (September–December) to take advantage of high demand.</a:t>
            </a:r>
          </a:p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Address low-performing months (e.g., February) with targeted discounts, campaigns, or promotions to drive sales.</a:t>
            </a:r>
          </a:p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Strengthen business operations and maintain customer loyalty in the United Kingdom, the leading market.</a:t>
            </a:r>
          </a:p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Expand into emerging regions showing potential sales growth through localized marketing and product offerings.</a:t>
            </a:r>
          </a:p>
          <a:p>
            <a:pPr marL="604515" lvl="1" indent="-302257" algn="just">
              <a:lnSpc>
                <a:spcPts val="4535"/>
              </a:lnSpc>
              <a:buFont typeface="Arial"/>
              <a:buChar char="•"/>
            </a:pPr>
            <a:r>
              <a:rPr lang="en-US" sz="2799" spc="5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Implement customer engagement strategies like loyalty programs or personalized offers to increase repeat purchases.</a:t>
            </a:r>
          </a:p>
          <a:p>
            <a:pPr algn="just">
              <a:lnSpc>
                <a:spcPts val="4535"/>
              </a:lnSpc>
            </a:pPr>
            <a:endParaRPr lang="en-US" sz="2799" spc="5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599</Words>
  <Application>Microsoft Office PowerPoint</Application>
  <PresentationFormat>Custom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Sauce Bold</vt:lpstr>
      <vt:lpstr>Canva Sans Bold</vt:lpstr>
      <vt:lpstr>Open Sauce</vt:lpstr>
      <vt:lpstr>Calibri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is a formal talk, often delivered in front of an audience, aimed at conveying information, persuading others, or sharing insights on a particular topic. Presentations can take various forms, such as verbal speeches, slideshows,</dc:title>
  <cp:lastModifiedBy>ADMIN</cp:lastModifiedBy>
  <cp:revision>2</cp:revision>
  <dcterms:created xsi:type="dcterms:W3CDTF">2006-08-16T00:00:00Z</dcterms:created>
  <dcterms:modified xsi:type="dcterms:W3CDTF">2025-10-21T13:53:36Z</dcterms:modified>
  <dc:identifier>DAG2VbLURl0</dc:identifier>
</cp:coreProperties>
</file>